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80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7EBF1-8178-40F9-8F60-33B0C834C698}" type="datetimeFigureOut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BEA75-2AAF-4FC1-B62E-321D102344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154EB-550D-4E58-A354-A1B696299684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0C85-8A7C-4B9D-9881-29EEDD930E41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7A11C-9C2A-416D-A5EE-326A1E1E6F22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014ED-9EB4-4543-8C21-A3459530D898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B385-6F52-4AD9-ACA8-0B282A1283AE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3EB59-09DA-4493-8F95-526D0EB46812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D2E-D329-49E0-BD7B-AA2CD8A0C3AE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D964D-BFBE-47A3-B6E3-66ADC73A846A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A3BAE-6D3B-4B82-9BF7-847392C75C69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8501-0D5D-47D5-B5B0-835F7C5BFD9E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AE152-2405-4D3B-8A23-1193A2EABD81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FAE19A-3309-4672-B9F2-C4D68FEF1142}" type="datetime1">
              <a:rPr lang="en-US" smtClean="0"/>
              <a:pPr/>
              <a:t>3/12/2016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22068C3-9FCE-449F-8A71-5D665BFF8E0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>
    <p:dissolve/>
    <p:sndAc>
      <p:stSnd>
        <p:snd r:embed="rId13" name="chimes.wav" builtIn="1"/>
      </p:stSnd>
    </p:sndAc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  <a:latin typeface="Jokerman" pitchFamily="82" charset="0"/>
              </a:rPr>
              <a:t>STATE GOVERNMENT</a:t>
            </a:r>
            <a:endParaRPr lang="en-US" dirty="0">
              <a:solidFill>
                <a:srgbClr val="002060"/>
              </a:solidFill>
              <a:latin typeface="Jokerman" pitchFamily="8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Jokerman" pitchFamily="82" charset="0"/>
              </a:rPr>
              <a:t>REFERS TO THE GOVERNING BODY AT THE STATE LEVEL</a:t>
            </a:r>
            <a:endParaRPr lang="en-US" sz="3600" dirty="0">
              <a:solidFill>
                <a:srgbClr val="FF0000"/>
              </a:solidFill>
              <a:latin typeface="Jokerman" pitchFamily="8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50"/>
                </a:solidFill>
                <a:latin typeface="Jokerman" pitchFamily="82" charset="0"/>
              </a:rPr>
              <a:t>IN OUR LIFE</a:t>
            </a:r>
            <a:endParaRPr lang="en-US" sz="3200" dirty="0">
              <a:solidFill>
                <a:srgbClr val="00B050"/>
              </a:solidFill>
              <a:latin typeface="Jokerman" pitchFamily="8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Autofit/>
          </a:bodyPr>
          <a:lstStyle/>
          <a:p>
            <a:r>
              <a:rPr lang="en-US" sz="4000" dirty="0" smtClean="0">
                <a:solidFill>
                  <a:srgbClr val="0000FF"/>
                </a:solidFill>
                <a:latin typeface="Jokerman" pitchFamily="82" charset="0"/>
              </a:rPr>
              <a:t>A FAMILY CONSISTS OF THE GRANDPARENTS , PARENTS AND CHILDREN.</a:t>
            </a:r>
            <a:endParaRPr lang="en-US" sz="4000" dirty="0">
              <a:solidFill>
                <a:srgbClr val="0000FF"/>
              </a:solidFill>
              <a:latin typeface="Jokerman" pitchFamily="82" charset="0"/>
            </a:endParaRPr>
          </a:p>
        </p:txBody>
      </p:sp>
      <p:pic>
        <p:nvPicPr>
          <p:cNvPr id="5" name="Content Placeholder 4" descr="images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429000" y="457200"/>
            <a:ext cx="5181600" cy="594360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800000"/>
                </a:solidFill>
                <a:latin typeface="Jokerman" pitchFamily="82" charset="0"/>
              </a:rPr>
              <a:t>(in the state)</a:t>
            </a:r>
            <a:br>
              <a:rPr lang="en-US" sz="3600" dirty="0" smtClean="0">
                <a:solidFill>
                  <a:srgbClr val="800000"/>
                </a:solidFill>
                <a:latin typeface="Jokerman" pitchFamily="82" charset="0"/>
              </a:rPr>
            </a:br>
            <a:r>
              <a:rPr lang="en-US" sz="3600" dirty="0" smtClean="0">
                <a:solidFill>
                  <a:srgbClr val="800000"/>
                </a:solidFill>
                <a:latin typeface="Jokerman" pitchFamily="82" charset="0"/>
              </a:rPr>
              <a:t>THE STATE GOVERNMENT</a:t>
            </a:r>
            <a:endParaRPr lang="en-US" sz="3600" dirty="0">
              <a:solidFill>
                <a:srgbClr val="800000"/>
              </a:solidFill>
              <a:latin typeface="Jokerman" pitchFamily="8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Jokerman" pitchFamily="82" charset="0"/>
              </a:rPr>
              <a:t>          FAMILY</a:t>
            </a:r>
            <a:endParaRPr lang="en-US" sz="3200" dirty="0">
              <a:latin typeface="Jokerman" pitchFamily="82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en-US" sz="2800" dirty="0" smtClean="0">
                <a:latin typeface="Jokerman" pitchFamily="82" charset="0"/>
              </a:rPr>
              <a:t>STATE GOVERNMENT</a:t>
            </a:r>
            <a:endParaRPr lang="en-US" sz="2800" dirty="0">
              <a:latin typeface="Jokerman" pitchFamily="8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latin typeface="Jokerman" pitchFamily="82" charset="0"/>
              </a:rPr>
              <a:t>1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Jokerman" pitchFamily="82" charset="0"/>
              </a:rPr>
              <a:t>. NOMINAL HEAD- GRANDPARENT</a:t>
            </a:r>
            <a:endParaRPr lang="en-US" sz="3200" dirty="0">
              <a:solidFill>
                <a:schemeClr val="accent6">
                  <a:lumMod val="75000"/>
                </a:schemeClr>
              </a:solidFill>
              <a:latin typeface="Jokerman" pitchFamily="82" charset="0"/>
            </a:endParaRPr>
          </a:p>
          <a:p>
            <a:endParaRPr lang="en-US" sz="3200" dirty="0" smtClean="0">
              <a:solidFill>
                <a:schemeClr val="accent6">
                  <a:lumMod val="75000"/>
                </a:schemeClr>
              </a:solidFill>
              <a:latin typeface="Jokerman" pitchFamily="82" charset="0"/>
            </a:endParaRPr>
          </a:p>
          <a:p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Jokerman" pitchFamily="82" charset="0"/>
              </a:rPr>
              <a:t>2. REAL HEAD-PARENTS</a:t>
            </a:r>
            <a:endParaRPr lang="en-US" sz="3200" dirty="0">
              <a:solidFill>
                <a:schemeClr val="accent6">
                  <a:lumMod val="75000"/>
                </a:schemeClr>
              </a:solidFill>
              <a:latin typeface="Jokerman" pitchFamily="8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Jokerman" pitchFamily="82" charset="0"/>
              </a:rPr>
              <a:t>1. 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Jokerman" pitchFamily="82" charset="0"/>
              </a:rPr>
              <a:t>NOMINAL HEAD- THE GOVERNOR</a:t>
            </a:r>
          </a:p>
          <a:p>
            <a:endParaRPr lang="en-US" sz="3200" dirty="0" smtClean="0">
              <a:solidFill>
                <a:schemeClr val="accent6">
                  <a:lumMod val="75000"/>
                </a:schemeClr>
              </a:solidFill>
              <a:latin typeface="Jokerman" pitchFamily="82" charset="0"/>
            </a:endParaRPr>
          </a:p>
          <a:p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Jokerman" pitchFamily="82" charset="0"/>
              </a:rPr>
              <a:t>2. REAL HEAD- CHIEF MINISTER</a:t>
            </a:r>
            <a:endParaRPr lang="en-US" sz="3200" dirty="0">
              <a:solidFill>
                <a:schemeClr val="accent6">
                  <a:lumMod val="75000"/>
                </a:schemeClr>
              </a:solidFill>
              <a:latin typeface="Jokerman" pitchFamily="82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800000"/>
                </a:solidFill>
                <a:latin typeface="Jokerman" pitchFamily="82" charset="0"/>
              </a:rPr>
              <a:t>The real head /nominal head</a:t>
            </a:r>
            <a:endParaRPr lang="en-US" dirty="0">
              <a:solidFill>
                <a:srgbClr val="800000"/>
              </a:solidFill>
              <a:latin typeface="Jokerman" pitchFamily="82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026" name="AutoShape 2" descr="Image result for IMAGE OF AN INDIAN FAMIL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28" name="AutoShape 4" descr="Image result for IMAGE OF AN INDIAN FAMIL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371600"/>
            <a:ext cx="8686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Now the next question -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Jokerman" pitchFamily="82" charset="0"/>
              </a:rPr>
              <a:t>who becomes the chief minister?</a:t>
            </a:r>
          </a:p>
          <a:p>
            <a:r>
              <a:rPr lang="en-US" sz="3600" dirty="0" smtClean="0">
                <a:solidFill>
                  <a:srgbClr val="0000CC"/>
                </a:solidFill>
                <a:latin typeface="Jokerman" pitchFamily="82" charset="0"/>
              </a:rPr>
              <a:t>The chief minister is elected through a majority in the state legislative assembly. </a:t>
            </a:r>
            <a:r>
              <a:rPr lang="en-US" sz="3600" u="sng" dirty="0" smtClean="0">
                <a:solidFill>
                  <a:srgbClr val="FF0000"/>
                </a:solidFill>
                <a:latin typeface="Jokerman" pitchFamily="82" charset="0"/>
              </a:rPr>
              <a:t>The leader </a:t>
            </a:r>
            <a:r>
              <a:rPr lang="en-US" sz="3600" dirty="0" smtClean="0">
                <a:solidFill>
                  <a:srgbClr val="0000CC"/>
                </a:solidFill>
                <a:latin typeface="Jokerman" pitchFamily="82" charset="0"/>
              </a:rPr>
              <a:t>of the </a:t>
            </a:r>
            <a:r>
              <a:rPr lang="en-US" sz="3600" u="sng" dirty="0" smtClean="0">
                <a:solidFill>
                  <a:srgbClr val="FF0000"/>
                </a:solidFill>
                <a:latin typeface="Jokerman" pitchFamily="82" charset="0"/>
              </a:rPr>
              <a:t>party</a:t>
            </a:r>
            <a:r>
              <a:rPr lang="en-US" sz="3600" dirty="0" smtClean="0">
                <a:solidFill>
                  <a:srgbClr val="0000CC"/>
                </a:solidFill>
                <a:latin typeface="Jokerman" pitchFamily="82" charset="0"/>
              </a:rPr>
              <a:t> that </a:t>
            </a:r>
            <a:r>
              <a:rPr lang="en-US" sz="3600" u="sng" dirty="0" smtClean="0">
                <a:solidFill>
                  <a:srgbClr val="FF0000"/>
                </a:solidFill>
                <a:latin typeface="Jokerman" pitchFamily="82" charset="0"/>
              </a:rPr>
              <a:t>wins</a:t>
            </a:r>
            <a:r>
              <a:rPr lang="en-US" sz="3600" dirty="0" smtClean="0">
                <a:solidFill>
                  <a:srgbClr val="0000CC"/>
                </a:solidFill>
                <a:latin typeface="Jokerman" pitchFamily="82" charset="0"/>
              </a:rPr>
              <a:t> the election by getting the </a:t>
            </a:r>
            <a:r>
              <a:rPr lang="en-US" sz="3600" u="sng" dirty="0" smtClean="0">
                <a:solidFill>
                  <a:srgbClr val="FF0000"/>
                </a:solidFill>
                <a:latin typeface="Jokerman" pitchFamily="82" charset="0"/>
              </a:rPr>
              <a:t>majority</a:t>
            </a:r>
            <a:r>
              <a:rPr lang="en-US" sz="3600" u="sng" dirty="0" smtClean="0">
                <a:solidFill>
                  <a:srgbClr val="0000CC"/>
                </a:solidFill>
                <a:latin typeface="Jokerman" pitchFamily="82" charset="0"/>
              </a:rPr>
              <a:t> </a:t>
            </a:r>
            <a:r>
              <a:rPr lang="en-US" sz="3600" dirty="0" smtClean="0">
                <a:solidFill>
                  <a:srgbClr val="0000CC"/>
                </a:solidFill>
                <a:latin typeface="Jokerman" pitchFamily="82" charset="0"/>
              </a:rPr>
              <a:t>of the votes is </a:t>
            </a:r>
            <a:r>
              <a:rPr lang="en-US" sz="3600" b="1" u="sng" dirty="0" smtClean="0">
                <a:solidFill>
                  <a:srgbClr val="FF0000"/>
                </a:solidFill>
                <a:latin typeface="Jokerman" pitchFamily="82" charset="0"/>
              </a:rPr>
              <a:t>sworn in </a:t>
            </a:r>
            <a:r>
              <a:rPr lang="en-US" sz="3600" dirty="0" smtClean="0">
                <a:solidFill>
                  <a:srgbClr val="0000CC"/>
                </a:solidFill>
                <a:latin typeface="Jokerman" pitchFamily="82" charset="0"/>
              </a:rPr>
              <a:t>as the chief minister by the Governor.</a:t>
            </a:r>
            <a:endParaRPr lang="en-US" sz="3600" dirty="0">
              <a:solidFill>
                <a:srgbClr val="0000CC"/>
              </a:solidFill>
              <a:latin typeface="Jokerman" pitchFamily="8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3008313" cy="1905000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C00000"/>
                </a:solidFill>
                <a:latin typeface="Jokerman" pitchFamily="82" charset="0"/>
              </a:rPr>
              <a:t>How is the majority determined</a:t>
            </a:r>
            <a:endParaRPr lang="en-US" sz="2800" dirty="0">
              <a:solidFill>
                <a:srgbClr val="C00000"/>
              </a:solidFill>
              <a:latin typeface="Jokerman" pitchFamily="8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152400" y="1435100"/>
            <a:ext cx="3313113" cy="5041900"/>
          </a:xfrm>
        </p:spPr>
        <p:txBody>
          <a:bodyPr>
            <a:normAutofit/>
          </a:bodyPr>
          <a:lstStyle/>
          <a:p>
            <a:endParaRPr lang="en-US" sz="3200" dirty="0">
              <a:latin typeface="Jokerman" pitchFamily="82" charset="0"/>
            </a:endParaRPr>
          </a:p>
          <a:p>
            <a:endParaRPr lang="en-US" sz="3200" dirty="0">
              <a:latin typeface="Jokerman" pitchFamily="82" charset="0"/>
            </a:endParaRPr>
          </a:p>
          <a:p>
            <a:r>
              <a:rPr lang="en-US" sz="3200" dirty="0" smtClean="0">
                <a:latin typeface="Jokerman" pitchFamily="82" charset="0"/>
              </a:rPr>
              <a:t>Lets take the example of Uttar Pradesh. It has </a:t>
            </a:r>
            <a:r>
              <a:rPr lang="en-US" sz="3200" u="sng" dirty="0" smtClean="0">
                <a:solidFill>
                  <a:srgbClr val="FF0000"/>
                </a:solidFill>
                <a:latin typeface="Jokerman" pitchFamily="82" charset="0"/>
              </a:rPr>
              <a:t>403 </a:t>
            </a:r>
            <a:r>
              <a:rPr lang="en-US" sz="3200" dirty="0" smtClean="0">
                <a:latin typeface="Jokerman" pitchFamily="82" charset="0"/>
              </a:rPr>
              <a:t>seats in the </a:t>
            </a:r>
            <a:r>
              <a:rPr lang="en-US" sz="3200" u="sng" dirty="0" err="1" smtClean="0">
                <a:solidFill>
                  <a:srgbClr val="0070C0"/>
                </a:solidFill>
                <a:latin typeface="Jokerman" pitchFamily="82" charset="0"/>
              </a:rPr>
              <a:t>Vidhan</a:t>
            </a:r>
            <a:r>
              <a:rPr lang="en-US" sz="3200" u="sng" dirty="0" smtClean="0">
                <a:solidFill>
                  <a:srgbClr val="0070C0"/>
                </a:solidFill>
                <a:latin typeface="Jokerman" pitchFamily="82" charset="0"/>
              </a:rPr>
              <a:t> </a:t>
            </a:r>
            <a:r>
              <a:rPr lang="en-US" sz="3200" u="sng" dirty="0" err="1" smtClean="0">
                <a:solidFill>
                  <a:srgbClr val="0070C0"/>
                </a:solidFill>
                <a:latin typeface="Jokerman" pitchFamily="82" charset="0"/>
              </a:rPr>
              <a:t>Sabha</a:t>
            </a:r>
            <a:r>
              <a:rPr lang="en-US" sz="3200" u="sng" dirty="0" smtClean="0">
                <a:solidFill>
                  <a:srgbClr val="0070C0"/>
                </a:solidFill>
                <a:latin typeface="Jokerman" pitchFamily="82" charset="0"/>
              </a:rPr>
              <a:t>.</a:t>
            </a:r>
            <a:endParaRPr lang="en-US" sz="3200" u="sng" dirty="0">
              <a:solidFill>
                <a:srgbClr val="0070C0"/>
              </a:solidFill>
              <a:latin typeface="Jokerman" pitchFamily="82" charset="0"/>
            </a:endParaRP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 bwMode="auto">
          <a:xfrm>
            <a:off x="4854575" y="3067050"/>
            <a:ext cx="25527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 flipH="1">
            <a:off x="304800" y="914400"/>
            <a:ext cx="6858000" cy="1828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Jokerman" pitchFamily="82" charset="0"/>
              </a:rPr>
              <a:t>So any party that secures more than half the votes, </a:t>
            </a:r>
            <a:r>
              <a:rPr lang="en-US" sz="3600" dirty="0" err="1" smtClean="0">
                <a:latin typeface="Jokerman" pitchFamily="82" charset="0"/>
              </a:rPr>
              <a:t>ie</a:t>
            </a:r>
            <a:r>
              <a:rPr lang="en-US" sz="3600" dirty="0" smtClean="0">
                <a:latin typeface="Jokerman" pitchFamily="82" charset="0"/>
              </a:rPr>
              <a:t> </a:t>
            </a:r>
            <a:r>
              <a:rPr lang="en-US" sz="3600" dirty="0" smtClean="0">
                <a:solidFill>
                  <a:srgbClr val="FF0000"/>
                </a:solidFill>
                <a:latin typeface="Jokerman" pitchFamily="82" charset="0"/>
              </a:rPr>
              <a:t>, </a:t>
            </a:r>
          </a:p>
          <a:p>
            <a:pPr algn="ctr"/>
            <a:r>
              <a:rPr lang="en-US" sz="3600" dirty="0" smtClean="0">
                <a:solidFill>
                  <a:srgbClr val="FF0000"/>
                </a:solidFill>
                <a:latin typeface="Jokerman" pitchFamily="82" charset="0"/>
              </a:rPr>
              <a:t>403/2 =202</a:t>
            </a:r>
            <a:endParaRPr lang="en-US" sz="3600" dirty="0">
              <a:solidFill>
                <a:srgbClr val="FF0000"/>
              </a:solidFill>
              <a:latin typeface="Jokerman" pitchFamily="82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057400" y="3733800"/>
            <a:ext cx="6705600" cy="289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FF00"/>
                </a:solidFill>
                <a:latin typeface="Jokerman" pitchFamily="82" charset="0"/>
              </a:rPr>
              <a:t>The leader of this party- chief minister</a:t>
            </a:r>
            <a:endParaRPr lang="en-US" sz="3200" dirty="0">
              <a:solidFill>
                <a:srgbClr val="FFFF00"/>
              </a:solidFill>
              <a:latin typeface="Jokerman" pitchFamily="82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Jokerman" pitchFamily="82" charset="0"/>
              </a:rPr>
              <a:t>LETS SUMMARIZE</a:t>
            </a:r>
            <a:endParaRPr lang="en-US" sz="2800" dirty="0">
              <a:latin typeface="Jokerman" pitchFamily="82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en-US" sz="2400" dirty="0" smtClean="0">
                <a:solidFill>
                  <a:srgbClr val="FF0000"/>
                </a:solidFill>
                <a:latin typeface="Jokerman" pitchFamily="82" charset="0"/>
              </a:rPr>
              <a:t>What is the meaning of State Government?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solidFill>
                  <a:srgbClr val="FF0000"/>
                </a:solidFill>
                <a:latin typeface="Jokerman" pitchFamily="82" charset="0"/>
              </a:rPr>
              <a:t>Who is the nominal head and who is the real head?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solidFill>
                  <a:srgbClr val="FF0000"/>
                </a:solidFill>
                <a:latin typeface="Jokerman" pitchFamily="82" charset="0"/>
              </a:rPr>
              <a:t>How does a party come to power?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solidFill>
                  <a:srgbClr val="FF0000"/>
                </a:solidFill>
                <a:latin typeface="Jokerman" pitchFamily="82" charset="0"/>
              </a:rPr>
              <a:t>Who becomes the chief minister?</a:t>
            </a:r>
          </a:p>
          <a:p>
            <a:pPr marL="457200" indent="-457200">
              <a:buAutoNum type="arabicPeriod"/>
            </a:pPr>
            <a:endParaRPr lang="en-US" sz="2400" dirty="0" smtClean="0">
              <a:solidFill>
                <a:srgbClr val="FF0000"/>
              </a:solidFill>
              <a:latin typeface="Jokerman" pitchFamily="82" charset="0"/>
            </a:endParaRPr>
          </a:p>
          <a:p>
            <a:pPr marL="457200" indent="-457200">
              <a:buAutoNum type="arabicPeriod"/>
            </a:pPr>
            <a:endParaRPr lang="en-US" sz="2400" dirty="0" smtClean="0">
              <a:solidFill>
                <a:srgbClr val="FF0000"/>
              </a:solidFill>
              <a:latin typeface="Jokerman" pitchFamily="82" charset="0"/>
            </a:endParaRPr>
          </a:p>
          <a:p>
            <a:pPr marL="457200" indent="-457200"/>
            <a:endParaRPr lang="en-US" sz="2400" dirty="0">
              <a:solidFill>
                <a:srgbClr val="FF0000"/>
              </a:solidFill>
              <a:latin typeface="Jokerman" pitchFamily="82" charset="0"/>
            </a:endParaRPr>
          </a:p>
        </p:txBody>
      </p:sp>
      <p:pic>
        <p:nvPicPr>
          <p:cNvPr id="6" name="Content Placeholder 5" descr="images-4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429000" y="381000"/>
            <a:ext cx="5181600" cy="5715000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68C3-9FCE-449F-8A71-5D665BFF8E04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202</Words>
  <Application>Microsoft Office PowerPoint</Application>
  <PresentationFormat>On-screen Show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STATE GOVERNMENT</vt:lpstr>
      <vt:lpstr>IN OUR LIFE</vt:lpstr>
      <vt:lpstr>(in the state) THE STATE GOVERNMENT</vt:lpstr>
      <vt:lpstr>The real head /nominal head</vt:lpstr>
      <vt:lpstr>Now the next question - </vt:lpstr>
      <vt:lpstr>How is the majority determined</vt:lpstr>
      <vt:lpstr>Slide 7</vt:lpstr>
      <vt:lpstr>LETS SUMMARIZE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 GOVERNMENT</dc:title>
  <dc:creator>pc</dc:creator>
  <cp:lastModifiedBy>pc</cp:lastModifiedBy>
  <cp:revision>16</cp:revision>
  <dcterms:created xsi:type="dcterms:W3CDTF">2016-02-23T11:54:03Z</dcterms:created>
  <dcterms:modified xsi:type="dcterms:W3CDTF">2016-03-12T08:36:02Z</dcterms:modified>
</cp:coreProperties>
</file>